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14"/>
  </p:notesMasterIdLst>
  <p:sldIdLst>
    <p:sldId id="256" r:id="rId2"/>
    <p:sldId id="257" r:id="rId3"/>
    <p:sldId id="268" r:id="rId4"/>
    <p:sldId id="269" r:id="rId5"/>
    <p:sldId id="266" r:id="rId6"/>
    <p:sldId id="259" r:id="rId7"/>
    <p:sldId id="265" r:id="rId8"/>
    <p:sldId id="263" r:id="rId9"/>
    <p:sldId id="260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9" autoAdjust="0"/>
  </p:normalViewPr>
  <p:slideViewPr>
    <p:cSldViewPr>
      <p:cViewPr varScale="1">
        <p:scale>
          <a:sx n="130" d="100"/>
          <a:sy n="130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B9EC4-C5A5-344A-AE4A-E36D29356231}" type="datetimeFigureOut">
              <a:rPr lang="en-US" smtClean="0"/>
              <a:t>6/16/11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52D7A-7BF9-3A48-855A-8181834C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Malone &amp;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Lepper</a:t>
            </a:r>
            <a:endParaRPr lang="en-US" baseline="0" dirty="0" smtClean="0"/>
          </a:p>
          <a:p>
            <a:r>
              <a:rPr lang="en-US" baseline="0" dirty="0" err="1" smtClean="0"/>
              <a:t>Heeter</a:t>
            </a:r>
            <a:endParaRPr lang="en-US" baseline="0" dirty="0" smtClean="0"/>
          </a:p>
          <a:p>
            <a:r>
              <a:rPr lang="en-US" baseline="0" dirty="0" err="1" smtClean="0"/>
              <a:t>Lazarro</a:t>
            </a:r>
            <a:endParaRPr lang="en-US" baseline="0" dirty="0" smtClean="0"/>
          </a:p>
          <a:p>
            <a:r>
              <a:rPr lang="en-US" baseline="0" dirty="0" smtClean="0"/>
              <a:t>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52D7A-7BF9-3A48-855A-8181834CFA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but NOT Measuring Engagement in Computer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236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Mark Chen</a:t>
            </a:r>
          </a:p>
          <a:p>
            <a:r>
              <a:rPr lang="en-US" sz="1800" dirty="0"/>
              <a:t>w</a:t>
            </a:r>
            <a:r>
              <a:rPr lang="en-US" sz="1800" dirty="0" smtClean="0"/>
              <a:t>ith Beth </a:t>
            </a:r>
            <a:r>
              <a:rPr lang="en-US" sz="1800" dirty="0" err="1" smtClean="0"/>
              <a:t>Kolko</a:t>
            </a:r>
            <a:r>
              <a:rPr lang="en-US" sz="1800" dirty="0" smtClean="0"/>
              <a:t>, Elisabeth </a:t>
            </a:r>
            <a:r>
              <a:rPr lang="en-US" sz="1800" dirty="0" err="1" smtClean="0"/>
              <a:t>Cuddihy</a:t>
            </a:r>
            <a:r>
              <a:rPr lang="en-US" sz="1800" dirty="0" smtClean="0"/>
              <a:t>, </a:t>
            </a:r>
            <a:r>
              <a:rPr lang="en-US" sz="1800" dirty="0" err="1" smtClean="0"/>
              <a:t>Eliana</a:t>
            </a:r>
            <a:r>
              <a:rPr lang="en-US" sz="1800" dirty="0" smtClean="0"/>
              <a:t> Medina</a:t>
            </a:r>
          </a:p>
          <a:p>
            <a:endParaRPr lang="en-US" sz="1800" dirty="0" smtClean="0"/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mcdanger</a:t>
            </a:r>
            <a:r>
              <a:rPr lang="en-US" sz="2400" dirty="0" smtClean="0"/>
              <a:t> | markchen@uw.edu</a:t>
            </a:r>
          </a:p>
          <a:p>
            <a:r>
              <a:rPr lang="en-US" sz="2400" dirty="0" smtClean="0"/>
              <a:t>markdangerchen.net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still useful!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0813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not that bad; our model is still useful and relevant, our questionnaires still </a:t>
            </a:r>
            <a:r>
              <a:rPr lang="en-US" sz="2800" dirty="0" smtClean="0"/>
              <a:t>useful</a:t>
            </a:r>
          </a:p>
          <a:p>
            <a:endParaRPr lang="en-US" dirty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dirty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dirty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endParaRPr lang="en-US" dirty="0" smtClean="0"/>
          </a:p>
          <a:p>
            <a:pPr marL="2738437" lvl="7" indent="0">
              <a:spcBef>
                <a:spcPts val="2000"/>
              </a:spcBef>
              <a:buNone/>
            </a:pPr>
            <a:r>
              <a:rPr lang="en-US" dirty="0" smtClean="0"/>
              <a:t>		(</a:t>
            </a:r>
            <a:r>
              <a:rPr lang="en-US" dirty="0"/>
              <a:t>Bianchi-</a:t>
            </a:r>
            <a:r>
              <a:rPr lang="en-US" dirty="0" err="1"/>
              <a:t>Berthouze</a:t>
            </a:r>
            <a:r>
              <a:rPr lang="en-US" dirty="0"/>
              <a:t>, Kim, &amp; Patel, 2007)</a:t>
            </a:r>
          </a:p>
        </p:txBody>
      </p:sp>
      <p:pic>
        <p:nvPicPr>
          <p:cNvPr id="4" name="Picture 3" descr="bianchi-berthouze kim patel 20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6096000" cy="33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365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Hall of Fail as win-win!</a:t>
            </a:r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r>
              <a:rPr lang="en-US" sz="2800" dirty="0" smtClean="0"/>
              <a:t>need to include ecologically valid methods to studying engagement</a:t>
            </a:r>
          </a:p>
          <a:p>
            <a:pPr marL="914400" lvl="2">
              <a:spcBef>
                <a:spcPts val="2000"/>
              </a:spcBef>
            </a:pPr>
            <a:r>
              <a:rPr lang="en-US" sz="2800" dirty="0" smtClean="0"/>
              <a:t>capture affective aspects of engagement</a:t>
            </a:r>
          </a:p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but NOT Measuring Engagement in Computer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2667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Mark Chen</a:t>
            </a:r>
          </a:p>
          <a:p>
            <a:r>
              <a:rPr lang="en-US" sz="1800" dirty="0"/>
              <a:t>w</a:t>
            </a:r>
            <a:r>
              <a:rPr lang="en-US" sz="1800" dirty="0" smtClean="0"/>
              <a:t>ith Beth </a:t>
            </a:r>
            <a:r>
              <a:rPr lang="en-US" sz="1800" dirty="0" err="1" smtClean="0"/>
              <a:t>Kolko</a:t>
            </a:r>
            <a:r>
              <a:rPr lang="en-US" sz="1800" dirty="0" smtClean="0"/>
              <a:t>, Elisabeth </a:t>
            </a:r>
            <a:r>
              <a:rPr lang="en-US" sz="1800" dirty="0" err="1" smtClean="0"/>
              <a:t>Cuddihy</a:t>
            </a:r>
            <a:r>
              <a:rPr lang="en-US" sz="1800" dirty="0" smtClean="0"/>
              <a:t>, </a:t>
            </a:r>
            <a:r>
              <a:rPr lang="en-US" sz="1800" dirty="0" err="1" smtClean="0"/>
              <a:t>Eliana</a:t>
            </a:r>
            <a:r>
              <a:rPr lang="en-US" sz="1800" dirty="0" smtClean="0"/>
              <a:t> Medina</a:t>
            </a:r>
          </a:p>
          <a:p>
            <a:endParaRPr lang="en-US" sz="1800" dirty="0" smtClean="0"/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mcdanger</a:t>
            </a:r>
            <a:r>
              <a:rPr lang="en-US" sz="2400" dirty="0" smtClean="0"/>
              <a:t> | markchen@uw.edu</a:t>
            </a:r>
          </a:p>
          <a:p>
            <a:r>
              <a:rPr lang="en-US" sz="2400" dirty="0" smtClean="0"/>
              <a:t>markdangerchen.net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7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ngagement-Model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1" r="-6341"/>
          <a:stretch>
            <a:fillRect/>
          </a:stretch>
        </p:blipFill>
        <p:spPr>
          <a:xfrm>
            <a:off x="-609600" y="0"/>
            <a:ext cx="10363200" cy="6858000"/>
          </a:xfrm>
        </p:spPr>
      </p:pic>
    </p:spTree>
    <p:extLst>
      <p:ext uri="{BB962C8B-B14F-4D97-AF65-F5344CB8AC3E}">
        <p14:creationId xmlns:p14="http://schemas.microsoft.com/office/powerpoint/2010/main" val="25955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egontrail5thed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3886200" cy="385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urse-of-monkey-island_box_front_1600x2026.jpg"/>
          <p:cNvPicPr>
            <a:picLocks noChangeAspect="1"/>
          </p:cNvPicPr>
          <p:nvPr/>
        </p:nvPicPr>
        <p:blipFill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267200" cy="54033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Compare two games:</a:t>
            </a:r>
          </a:p>
          <a:p>
            <a:pPr lvl="1"/>
            <a:r>
              <a:rPr lang="en-US" sz="2800" i="1" dirty="0"/>
              <a:t>The Curse of Monkey Island</a:t>
            </a:r>
          </a:p>
          <a:p>
            <a:pPr lvl="2"/>
            <a:r>
              <a:rPr lang="en-US" sz="2800" dirty="0"/>
              <a:t>89.9% </a:t>
            </a:r>
            <a:r>
              <a:rPr lang="en-US" sz="2800" dirty="0" err="1"/>
              <a:t>metascore</a:t>
            </a:r>
            <a:r>
              <a:rPr lang="en-US" sz="2800" dirty="0"/>
              <a:t> on </a:t>
            </a:r>
            <a:r>
              <a:rPr lang="en-US" sz="2800" dirty="0" err="1"/>
              <a:t>gamerankings.com</a:t>
            </a:r>
            <a:endParaRPr lang="en-US" sz="2800" dirty="0"/>
          </a:p>
          <a:p>
            <a:pPr lvl="1"/>
            <a:r>
              <a:rPr lang="en-US" sz="2800" i="1" dirty="0"/>
              <a:t>The Oregon Trail 5</a:t>
            </a:r>
            <a:r>
              <a:rPr lang="en-US" sz="2800" i="1" baseline="30000" dirty="0"/>
              <a:t>th</a:t>
            </a:r>
            <a:r>
              <a:rPr lang="en-US" sz="2800" i="1" dirty="0"/>
              <a:t> Edition</a:t>
            </a:r>
          </a:p>
          <a:p>
            <a:pPr lvl="2"/>
            <a:r>
              <a:rPr lang="en-US" sz="2800" dirty="0"/>
              <a:t>assumed worse than a successful commercial game </a:t>
            </a: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3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se-typing-of-the-d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4366437" cy="5867400"/>
          </a:xfrm>
          <a:prstGeom prst="rect">
            <a:avLst/>
          </a:prstGeom>
        </p:spPr>
      </p:pic>
      <p:pic>
        <p:nvPicPr>
          <p:cNvPr id="6" name="Picture 5" descr="flight-si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4495800" cy="6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Lab studies</a:t>
            </a:r>
          </a:p>
          <a:p>
            <a:pPr lvl="1"/>
            <a:r>
              <a:rPr lang="en-US" sz="2400" dirty="0"/>
              <a:t>Immersive Tendencies </a:t>
            </a:r>
            <a:r>
              <a:rPr lang="en-US" sz="2400" dirty="0" smtClean="0"/>
              <a:t>Questionnaire</a:t>
            </a:r>
          </a:p>
          <a:p>
            <a:pPr lvl="2"/>
            <a:r>
              <a:rPr lang="en-US" sz="2400" b="1" dirty="0" smtClean="0"/>
              <a:t>e.g., Do </a:t>
            </a:r>
            <a:r>
              <a:rPr lang="en-US" sz="2400" b="1" dirty="0"/>
              <a:t>you ever become so involved in doing something that you lose all track of time</a:t>
            </a:r>
            <a:r>
              <a:rPr lang="en-US" sz="2400" b="1" dirty="0" smtClean="0"/>
              <a:t>?</a:t>
            </a:r>
            <a:endParaRPr lang="en-US" sz="2400" dirty="0" smtClean="0"/>
          </a:p>
          <a:p>
            <a:pPr lvl="1"/>
            <a:r>
              <a:rPr lang="en-US" sz="2400" dirty="0" smtClean="0"/>
              <a:t>Gaming </a:t>
            </a:r>
            <a:r>
              <a:rPr lang="en-US" sz="2400" dirty="0"/>
              <a:t>Engagement </a:t>
            </a:r>
            <a:r>
              <a:rPr lang="en-US" sz="2400" dirty="0" smtClean="0"/>
              <a:t>Questionnaire</a:t>
            </a:r>
          </a:p>
          <a:p>
            <a:pPr lvl="2"/>
            <a:r>
              <a:rPr lang="en-US" sz="2400" b="1" dirty="0" err="1" smtClean="0"/>
              <a:t>e.g.,Were</a:t>
            </a:r>
            <a:r>
              <a:rPr lang="en-US" sz="2400" b="1" dirty="0" smtClean="0"/>
              <a:t> </a:t>
            </a:r>
            <a:r>
              <a:rPr lang="en-US" sz="2400" b="1" dirty="0"/>
              <a:t>you involved in the game to the extent that you lost track of time?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based on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Witmer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&amp; Singer, 1998, Presence Questionnaire)</a:t>
            </a:r>
          </a:p>
          <a:p>
            <a:pPr lvl="1"/>
            <a:r>
              <a:rPr lang="en-US" sz="2400" dirty="0" smtClean="0"/>
              <a:t>observation</a:t>
            </a:r>
            <a:endParaRPr lang="en-US" sz="2400" dirty="0"/>
          </a:p>
          <a:p>
            <a:pPr lvl="1"/>
            <a:r>
              <a:rPr lang="en-US" sz="2400" dirty="0" smtClean="0"/>
              <a:t>during</a:t>
            </a:r>
            <a:r>
              <a:rPr lang="en-US" sz="2400" dirty="0"/>
              <a:t>-game flow </a:t>
            </a:r>
            <a:r>
              <a:rPr lang="en-US" sz="2400" dirty="0" smtClean="0"/>
              <a:t>questions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Csikszentmihalyi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, 1990)</a:t>
            </a:r>
          </a:p>
          <a:p>
            <a:pPr lvl="1"/>
            <a:r>
              <a:rPr lang="en-US" sz="2400" dirty="0" smtClean="0"/>
              <a:t>post</a:t>
            </a:r>
            <a:r>
              <a:rPr lang="en-US" sz="2400" dirty="0"/>
              <a:t>-game interviews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Heap o’ Fail</a:t>
            </a:r>
            <a:endParaRPr lang="en-US" dirty="0"/>
          </a:p>
        </p:txBody>
      </p:sp>
      <p:pic>
        <p:nvPicPr>
          <p:cNvPr id="5" name="Content Placeholder 4" descr="fail_wh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3" b="-9473"/>
          <a:stretch>
            <a:fillRect/>
          </a:stretch>
        </p:blipFill>
        <p:spPr>
          <a:xfrm>
            <a:off x="0" y="1905000"/>
            <a:ext cx="9104181" cy="4285195"/>
          </a:xfrm>
        </p:spPr>
      </p:pic>
      <p:sp>
        <p:nvSpPr>
          <p:cNvPr id="6" name="TextBox 5"/>
          <p:cNvSpPr txBox="1"/>
          <p:nvPr/>
        </p:nvSpPr>
        <p:spPr>
          <a:xfrm>
            <a:off x="5093988" y="5867400"/>
            <a:ext cx="4039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Adrian </a:t>
            </a:r>
            <a:r>
              <a:rPr lang="en-US" sz="1000" dirty="0" smtClean="0"/>
              <a:t>Bruce  </a:t>
            </a:r>
            <a:r>
              <a:rPr lang="en-US" sz="1000" dirty="0"/>
              <a:t>http://</a:t>
            </a:r>
            <a:r>
              <a:rPr lang="en-US" sz="1000" dirty="0" err="1"/>
              <a:t>adrianbruce.com</a:t>
            </a:r>
            <a:r>
              <a:rPr lang="en-US" sz="1000" dirty="0"/>
              <a:t>/teacher-toolbox/the-fail-whale/</a:t>
            </a:r>
          </a:p>
        </p:txBody>
      </p:sp>
    </p:spTree>
    <p:extLst>
      <p:ext uri="{BB962C8B-B14F-4D97-AF65-F5344CB8AC3E}">
        <p14:creationId xmlns:p14="http://schemas.microsoft.com/office/powerpoint/2010/main" val="18211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Heap o’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The Oregon Trail </a:t>
            </a:r>
            <a:r>
              <a:rPr lang="en-US" sz="3200" dirty="0" smtClean="0"/>
              <a:t>&gt;</a:t>
            </a:r>
            <a:r>
              <a:rPr lang="en-US" sz="3200" i="1" dirty="0" smtClean="0"/>
              <a:t>The Curse of Monkey Island </a:t>
            </a:r>
            <a:r>
              <a:rPr lang="en-US" sz="3200" dirty="0" smtClean="0"/>
              <a:t>!!</a:t>
            </a:r>
            <a:endParaRPr lang="en-US" sz="3200" i="1" dirty="0" smtClean="0"/>
          </a:p>
          <a:p>
            <a:r>
              <a:rPr lang="en-US" sz="3200" i="1" dirty="0" smtClean="0"/>
              <a:t>Curse</a:t>
            </a:r>
            <a:r>
              <a:rPr lang="en-US" sz="3200" dirty="0" smtClean="0"/>
              <a:t>’s score didn’t reflect </a:t>
            </a:r>
            <a:r>
              <a:rPr lang="en-US" sz="3200" dirty="0" err="1" smtClean="0"/>
              <a:t>metascore</a:t>
            </a:r>
            <a:endParaRPr lang="en-US" sz="3200" dirty="0" smtClean="0"/>
          </a:p>
          <a:p>
            <a:r>
              <a:rPr lang="en-US" sz="3200" dirty="0" smtClean="0"/>
              <a:t>Pilot test participants were frustrated with </a:t>
            </a:r>
            <a:r>
              <a:rPr lang="en-US" sz="3200" i="1" dirty="0" smtClean="0"/>
              <a:t>Curse</a:t>
            </a:r>
            <a:r>
              <a:rPr lang="en-US" sz="3200" dirty="0" smtClean="0"/>
              <a:t> much more so than with </a:t>
            </a:r>
            <a:r>
              <a:rPr lang="en-US" sz="3200" i="1" dirty="0" smtClean="0"/>
              <a:t>The Oregon Trail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8334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Wrong assumptions:</a:t>
            </a:r>
          </a:p>
          <a:p>
            <a:pPr lvl="1"/>
            <a:r>
              <a:rPr lang="en-US" sz="2400" dirty="0" err="1" smtClean="0"/>
              <a:t>metascore</a:t>
            </a:r>
            <a:r>
              <a:rPr lang="en-US" sz="2400" dirty="0" smtClean="0"/>
              <a:t> from game reviews = engagement</a:t>
            </a:r>
          </a:p>
          <a:p>
            <a:pPr lvl="2"/>
            <a:r>
              <a:rPr lang="en-US" sz="2400" dirty="0" smtClean="0"/>
              <a:t>reviews done after hours of play</a:t>
            </a:r>
          </a:p>
          <a:p>
            <a:pPr lvl="2"/>
            <a:r>
              <a:rPr lang="en-US" sz="2400" dirty="0" smtClean="0"/>
              <a:t>reviewers have deep knowledge of gaming culture and game genres</a:t>
            </a:r>
          </a:p>
          <a:p>
            <a:pPr lvl="1"/>
            <a:r>
              <a:rPr lang="en-US" sz="2400" dirty="0" smtClean="0"/>
              <a:t>educational titles must be worse than commercial titles</a:t>
            </a:r>
          </a:p>
          <a:p>
            <a:pPr lvl="2"/>
            <a:r>
              <a:rPr lang="en-US" sz="2400" dirty="0" smtClean="0"/>
              <a:t>didn’t select </a:t>
            </a:r>
            <a:r>
              <a:rPr lang="en-US" sz="2400" i="1" dirty="0" smtClean="0"/>
              <a:t>The Oregon Trail</a:t>
            </a:r>
            <a:r>
              <a:rPr lang="en-US" sz="2400" dirty="0" smtClean="0"/>
              <a:t> based on </a:t>
            </a:r>
            <a:r>
              <a:rPr lang="en-US" sz="2400" dirty="0" err="1" smtClean="0"/>
              <a:t>metascore</a:t>
            </a:r>
            <a:endParaRPr lang="en-US" sz="2400" dirty="0" smtClean="0"/>
          </a:p>
          <a:p>
            <a:pPr lvl="1"/>
            <a:r>
              <a:rPr lang="en-US" sz="2400" dirty="0" smtClean="0"/>
              <a:t>testing methods over emphasize immersion and usability</a:t>
            </a:r>
          </a:p>
          <a:p>
            <a:pPr lvl="1"/>
            <a:r>
              <a:rPr lang="en-US" sz="2400" dirty="0" smtClean="0"/>
              <a:t>We were </a:t>
            </a:r>
            <a:r>
              <a:rPr lang="en-US" sz="2400" dirty="0" err="1" smtClean="0"/>
              <a:t>noobs</a:t>
            </a:r>
            <a:r>
              <a:rPr lang="en-US" sz="2400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 smtClean="0"/>
              <a:t>de)motivation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conference win, paper fail (guilt/shame)</a:t>
            </a:r>
          </a:p>
          <a:p>
            <a:pPr lvl="1"/>
            <a:r>
              <a:rPr lang="en-US" sz="2800" dirty="0" smtClean="0"/>
              <a:t>presented at </a:t>
            </a:r>
            <a:r>
              <a:rPr lang="en-US" sz="2800" dirty="0" err="1" smtClean="0"/>
              <a:t>DiGRA</a:t>
            </a:r>
            <a:r>
              <a:rPr lang="en-US" sz="2800" dirty="0" smtClean="0"/>
              <a:t>, but not a full paper</a:t>
            </a:r>
          </a:p>
          <a:p>
            <a:pPr lvl="1"/>
            <a:r>
              <a:rPr lang="en-US" sz="2800" dirty="0" smtClean="0"/>
              <a:t>never completed study or full paper</a:t>
            </a:r>
          </a:p>
          <a:p>
            <a:r>
              <a:rPr lang="en-US" sz="3200" dirty="0"/>
              <a:t>g</a:t>
            </a:r>
            <a:r>
              <a:rPr lang="en-US" sz="3200" dirty="0" smtClean="0"/>
              <a:t>roup parted ways (re: </a:t>
            </a:r>
            <a:r>
              <a:rPr lang="en-US" sz="3200" dirty="0" err="1" smtClean="0"/>
              <a:t>noobness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0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238</TotalTime>
  <Words>357</Words>
  <Application>Microsoft Macintosh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Folio</vt:lpstr>
      <vt:lpstr>Modeling but NOT Measuring Engagement in Computer Games</vt:lpstr>
      <vt:lpstr>PowerPoint Presentation</vt:lpstr>
      <vt:lpstr>Methods</vt:lpstr>
      <vt:lpstr>PowerPoint Presentation</vt:lpstr>
      <vt:lpstr>Methods</vt:lpstr>
      <vt:lpstr>Big Heap o’ Fail</vt:lpstr>
      <vt:lpstr>Big Heap o’ Fail</vt:lpstr>
      <vt:lpstr>What happened?</vt:lpstr>
      <vt:lpstr>(de)motivation</vt:lpstr>
      <vt:lpstr>It’s still useful!</vt:lpstr>
      <vt:lpstr>What now?</vt:lpstr>
      <vt:lpstr>Modeling but NOT Measuring Engagement in Computer Games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but NOT Measuring Engagement in Computer Games</dc:title>
  <dc:creator>Mark</dc:creator>
  <cp:lastModifiedBy>Mark Chen</cp:lastModifiedBy>
  <cp:revision>15</cp:revision>
  <dcterms:created xsi:type="dcterms:W3CDTF">2006-08-16T00:00:00Z</dcterms:created>
  <dcterms:modified xsi:type="dcterms:W3CDTF">2011-06-16T12:59:20Z</dcterms:modified>
</cp:coreProperties>
</file>